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sldIdLst>
    <p:sldId id="256" r:id="rId2"/>
    <p:sldId id="260" r:id="rId3"/>
    <p:sldId id="261" r:id="rId4"/>
  </p:sldIdLst>
  <p:sldSz cx="9906000" cy="6858000" type="A4"/>
  <p:notesSz cx="6797675" cy="9926638"/>
  <p:embeddedFontLst>
    <p:embeddedFont>
      <p:font typeface="Montserrat" panose="00000500000000000000" pitchFamily="2" charset="-52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Bebas Neue Bold" panose="020B0606020202050201" pitchFamily="34" charset="-52"/>
      <p:bold r:id="rId11"/>
    </p:embeddedFont>
    <p:embeddedFont>
      <p:font typeface="Montserrat ExtraBold" panose="00000900000000000000" pitchFamily="2" charset="-52"/>
      <p:bold r:id="rId12"/>
    </p:embeddedFont>
    <p:embeddedFont>
      <p:font typeface="Roboto Black" panose="02000000000000000000" pitchFamily="2" charset="0"/>
      <p:bold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5955" userDrawn="1">
          <p15:clr>
            <a:srgbClr val="A4A3A4"/>
          </p15:clr>
        </p15:guide>
        <p15:guide id="3" pos="56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675"/>
    <a:srgbClr val="335BA4"/>
    <a:srgbClr val="204A8E"/>
    <a:srgbClr val="48A9DF"/>
    <a:srgbClr val="A81D21"/>
    <a:srgbClr val="144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14" autoAdjust="0"/>
  </p:normalViewPr>
  <p:slideViewPr>
    <p:cSldViewPr snapToGrid="0">
      <p:cViewPr varScale="1">
        <p:scale>
          <a:sx n="71" d="100"/>
          <a:sy n="71" d="100"/>
        </p:scale>
        <p:origin x="66" y="510"/>
      </p:cViewPr>
      <p:guideLst>
        <p:guide orient="horz" pos="4110"/>
        <p:guide pos="5955"/>
        <p:guide pos="56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23741-A712-49E2-B2E5-D46A51B7FD3C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B6C6B-C797-4564-AC52-DECB9A5F1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55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6C6B-C797-4564-AC52-DECB9A5F197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8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6C6B-C797-4564-AC52-DECB9A5F197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20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6C6B-C797-4564-AC52-DECB9A5F197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09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74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5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1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4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6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27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27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56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7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7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234CE-A427-4533-9FC3-7F971F58100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77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83302"/>
            <a:ext cx="495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spc="40" dirty="0" smtClean="0">
                <a:solidFill>
                  <a:schemeClr val="bg1"/>
                </a:solidFill>
                <a:latin typeface="+mj-lt"/>
              </a:rPr>
              <a:t>УВАЖАЕМЫЕ ДРУЗЬЯ!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87567"/>
            <a:ext cx="4951271" cy="324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100" dirty="0" smtClean="0">
                <a:solidFill>
                  <a:schemeClr val="bg1"/>
                </a:solidFill>
              </a:rPr>
              <a:t>Партия </a:t>
            </a:r>
            <a:r>
              <a:rPr lang="ru-RU" sz="1100" dirty="0">
                <a:solidFill>
                  <a:schemeClr val="bg1"/>
                </a:solidFill>
                <a:latin typeface="+mj-lt"/>
              </a:rPr>
              <a:t>«ЕДИНАЯ РОССИЯ» </a:t>
            </a:r>
            <a:r>
              <a:rPr lang="ru-RU" sz="1100" dirty="0">
                <a:solidFill>
                  <a:schemeClr val="bg1"/>
                </a:solidFill>
              </a:rPr>
              <a:t>начинает отбор </a:t>
            </a:r>
            <a:r>
              <a:rPr lang="ru-RU" sz="1100" dirty="0" smtClean="0">
                <a:solidFill>
                  <a:schemeClr val="bg1"/>
                </a:solidFill>
              </a:rPr>
              <a:t>кандидатов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для выдвижения </a:t>
            </a:r>
            <a:r>
              <a:rPr lang="ru-RU" sz="1100" dirty="0" smtClean="0">
                <a:solidFill>
                  <a:schemeClr val="bg1"/>
                </a:solidFill>
              </a:rPr>
              <a:t>в </a:t>
            </a:r>
            <a:r>
              <a:rPr lang="ru-RU" sz="1100" dirty="0">
                <a:solidFill>
                  <a:schemeClr val="bg1"/>
                </a:solidFill>
              </a:rPr>
              <a:t>Государственную Думу РФ </a:t>
            </a: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и </a:t>
            </a:r>
            <a:r>
              <a:rPr lang="ru-RU" sz="1100" dirty="0">
                <a:solidFill>
                  <a:schemeClr val="bg1"/>
                </a:solidFill>
              </a:rPr>
              <a:t>в </a:t>
            </a:r>
            <a:r>
              <a:rPr lang="ru-RU" sz="1100" dirty="0" smtClean="0">
                <a:solidFill>
                  <a:schemeClr val="bg1"/>
                </a:solidFill>
              </a:rPr>
              <a:t>законодательные </a:t>
            </a:r>
            <a:r>
              <a:rPr lang="ru-RU" sz="1100" dirty="0">
                <a:solidFill>
                  <a:schemeClr val="bg1"/>
                </a:solidFill>
              </a:rPr>
              <a:t>собрания </a:t>
            </a: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субъектов </a:t>
            </a:r>
            <a:r>
              <a:rPr lang="ru-RU" sz="1100" dirty="0">
                <a:solidFill>
                  <a:schemeClr val="bg1"/>
                </a:solidFill>
              </a:rPr>
              <a:t>Российской Федерации. </a:t>
            </a: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Мы </a:t>
            </a:r>
            <a:r>
              <a:rPr lang="ru-RU" sz="1100" dirty="0">
                <a:solidFill>
                  <a:schemeClr val="bg1"/>
                </a:solidFill>
              </a:rPr>
              <a:t>запустили процедуру </a:t>
            </a:r>
            <a:r>
              <a:rPr lang="ru-RU" sz="1100" dirty="0" smtClean="0">
                <a:solidFill>
                  <a:schemeClr val="bg1"/>
                </a:solidFill>
              </a:rPr>
              <a:t>Предварительного </a:t>
            </a:r>
            <a:r>
              <a:rPr lang="ru-RU" sz="1100" dirty="0">
                <a:solidFill>
                  <a:schemeClr val="bg1"/>
                </a:solidFill>
              </a:rPr>
              <a:t>голосования</a:t>
            </a:r>
            <a:r>
              <a:rPr lang="ru-RU" sz="1100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ru-RU" sz="1100" dirty="0" smtClean="0">
                <a:solidFill>
                  <a:schemeClr val="bg1"/>
                </a:solidFill>
              </a:rPr>
              <a:t>Каждый </a:t>
            </a:r>
            <a:r>
              <a:rPr lang="ru-RU" sz="1100" dirty="0">
                <a:solidFill>
                  <a:schemeClr val="bg1"/>
                </a:solidFill>
              </a:rPr>
              <a:t>желающий может попробовать свои силы </a:t>
            </a: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в </a:t>
            </a:r>
            <a:r>
              <a:rPr lang="ru-RU" sz="1100" dirty="0">
                <a:solidFill>
                  <a:schemeClr val="bg1"/>
                </a:solidFill>
              </a:rPr>
              <a:t>качестве кандидата. Это наш принцип. </a:t>
            </a:r>
            <a:endParaRPr lang="ru-RU" sz="1100" dirty="0" smtClean="0">
              <a:solidFill>
                <a:schemeClr val="bg1"/>
              </a:solidFill>
            </a:endParaRPr>
          </a:p>
          <a:p>
            <a:pPr algn="ctr">
              <a:spcAft>
                <a:spcPts val="1800"/>
              </a:spcAft>
            </a:pPr>
            <a:r>
              <a:rPr lang="ru-RU" sz="1100" dirty="0" smtClean="0">
                <a:solidFill>
                  <a:schemeClr val="bg1"/>
                </a:solidFill>
              </a:rPr>
              <a:t>Каждый </a:t>
            </a:r>
            <a:r>
              <a:rPr lang="ru-RU" sz="1100" dirty="0">
                <a:solidFill>
                  <a:schemeClr val="bg1"/>
                </a:solidFill>
              </a:rPr>
              <a:t>желающий может проголосовать </a:t>
            </a: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за </a:t>
            </a:r>
            <a:r>
              <a:rPr lang="ru-RU" sz="1100" dirty="0">
                <a:solidFill>
                  <a:schemeClr val="bg1"/>
                </a:solidFill>
              </a:rPr>
              <a:t>кандидатов через интернет. Это тоже наш принцип</a:t>
            </a:r>
            <a:r>
              <a:rPr lang="ru-RU" sz="1100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spcAft>
                <a:spcPts val="800"/>
              </a:spcAft>
            </a:pPr>
            <a:r>
              <a:rPr lang="ru-RU" sz="1500" dirty="0">
                <a:solidFill>
                  <a:schemeClr val="bg1"/>
                </a:solidFill>
                <a:latin typeface="+mj-lt"/>
              </a:rPr>
              <a:t>Помогите 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Партии «ЕДИНАЯ РОССИЯ» </a:t>
            </a:r>
            <a:br>
              <a:rPr lang="ru-RU" sz="1500" dirty="0" smtClean="0">
                <a:solidFill>
                  <a:schemeClr val="bg1"/>
                </a:solidFill>
                <a:latin typeface="+mj-lt"/>
              </a:rPr>
            </a:b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выбрать </a:t>
            </a:r>
            <a:r>
              <a:rPr lang="ru-RU" sz="1500" dirty="0">
                <a:solidFill>
                  <a:schemeClr val="bg1"/>
                </a:solidFill>
                <a:latin typeface="+mj-lt"/>
              </a:rPr>
              <a:t>достойных! </a:t>
            </a:r>
          </a:p>
          <a:p>
            <a:pPr algn="ctr"/>
            <a:r>
              <a:rPr lang="ru-RU" sz="1500" dirty="0">
                <a:solidFill>
                  <a:schemeClr val="bg1"/>
                </a:solidFill>
                <a:latin typeface="+mj-lt"/>
              </a:rPr>
              <a:t>Кого выдвинет Партия – 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1500" dirty="0" smtClean="0">
                <a:solidFill>
                  <a:schemeClr val="bg1"/>
                </a:solidFill>
                <a:latin typeface="+mj-lt"/>
              </a:rPr>
            </a:b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будете </a:t>
            </a:r>
            <a:r>
              <a:rPr lang="ru-RU" sz="1500" dirty="0">
                <a:solidFill>
                  <a:schemeClr val="bg1"/>
                </a:solidFill>
                <a:latin typeface="+mj-lt"/>
              </a:rPr>
              <a:t>решать Вы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!</a:t>
            </a:r>
            <a:endParaRPr lang="ru-RU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3316" y="4316011"/>
            <a:ext cx="2784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solidFill>
                  <a:schemeClr val="bg1"/>
                </a:solidFill>
              </a:rPr>
              <a:t>С уважением</a:t>
            </a:r>
            <a:r>
              <a:rPr lang="ru-RU" sz="1100" dirty="0" smtClean="0">
                <a:solidFill>
                  <a:schemeClr val="bg1"/>
                </a:solidFill>
              </a:rPr>
              <a:t>,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Председатель </a:t>
            </a:r>
            <a:r>
              <a:rPr lang="ru-RU" sz="1100" dirty="0">
                <a:solidFill>
                  <a:schemeClr val="bg1"/>
                </a:solidFill>
              </a:rPr>
              <a:t>Федерального организационного комитета Предварительного голосования Партии </a:t>
            </a:r>
            <a:r>
              <a:rPr lang="ru-RU" sz="1100" dirty="0">
                <a:solidFill>
                  <a:schemeClr val="bg1"/>
                </a:solidFill>
                <a:latin typeface="+mj-lt"/>
              </a:rPr>
              <a:t>«ЕДИНАЯ РОССИЯ» </a:t>
            </a:r>
            <a:r>
              <a:rPr lang="ru-RU" sz="1100" dirty="0">
                <a:solidFill>
                  <a:schemeClr val="bg1"/>
                </a:solidFill>
              </a:rPr>
              <a:t>Александр КАРЕЛИН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0" y="1555529"/>
            <a:ext cx="49495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800" dirty="0">
                <a:solidFill>
                  <a:schemeClr val="bg1"/>
                </a:solidFill>
                <a:latin typeface="+mj-lt"/>
              </a:rPr>
              <a:t>ИНСТРУКЦИЯ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ПО РЕГИСТРАЦИИ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ГОЛОСУЮЩИХ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НА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САЙТЕ PG.ER.RU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14646" y="3611826"/>
            <a:ext cx="4887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chemeClr val="bg1"/>
                </a:solidFill>
                <a:latin typeface="+mj-lt"/>
              </a:rPr>
              <a:t>КОГО МЫ ВЫДВИНЕМ – </a:t>
            </a:r>
          </a:p>
          <a:p>
            <a:pPr algn="ctr"/>
            <a:r>
              <a:rPr lang="ru-RU" sz="2600" dirty="0">
                <a:solidFill>
                  <a:schemeClr val="bg1"/>
                </a:solidFill>
                <a:latin typeface="+mj-lt"/>
              </a:rPr>
              <a:t>РЕШАЕШЬ ТЫ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4476" y="5580714"/>
            <a:ext cx="3124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</a:t>
            </a:r>
            <a:r>
              <a:rPr lang="ru-RU" spc="300" dirty="0" smtClean="0">
                <a:solidFill>
                  <a:schemeClr val="bg1"/>
                </a:solidFill>
              </a:rPr>
              <a:t>4–</a:t>
            </a:r>
            <a:r>
              <a:rPr lang="ru-RU" dirty="0" smtClean="0">
                <a:solidFill>
                  <a:schemeClr val="bg1"/>
                </a:solidFill>
              </a:rPr>
              <a:t>30 МАЯ 2021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4476" y="5825966"/>
            <a:ext cx="3124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pc="100" dirty="0" smtClean="0">
                <a:solidFill>
                  <a:schemeClr val="bg1"/>
                </a:solidFill>
                <a:latin typeface="+mj-lt"/>
              </a:rPr>
              <a:t>#</a:t>
            </a:r>
            <a:r>
              <a:rPr lang="ru-RU" sz="2200" spc="100" dirty="0" smtClean="0">
                <a:solidFill>
                  <a:schemeClr val="bg1"/>
                </a:solidFill>
                <a:latin typeface="+mj-lt"/>
              </a:rPr>
              <a:t>ТВОЙВЫБОР</a:t>
            </a:r>
            <a:endParaRPr lang="ru-RU" sz="2200" spc="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6174" y="5580714"/>
            <a:ext cx="3124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</a:t>
            </a:r>
            <a:r>
              <a:rPr lang="ru-RU" spc="300" dirty="0" smtClean="0">
                <a:solidFill>
                  <a:schemeClr val="bg1"/>
                </a:solidFill>
              </a:rPr>
              <a:t>4–</a:t>
            </a:r>
            <a:r>
              <a:rPr lang="ru-RU" dirty="0" smtClean="0">
                <a:solidFill>
                  <a:schemeClr val="bg1"/>
                </a:solidFill>
              </a:rPr>
              <a:t>30 МАЯ 2021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6174" y="5825966"/>
            <a:ext cx="3124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pc="100" dirty="0" smtClean="0">
                <a:solidFill>
                  <a:schemeClr val="bg1"/>
                </a:solidFill>
                <a:latin typeface="+mj-lt"/>
              </a:rPr>
              <a:t>#</a:t>
            </a:r>
            <a:r>
              <a:rPr lang="ru-RU" sz="2200" spc="100" dirty="0" smtClean="0">
                <a:solidFill>
                  <a:schemeClr val="bg1"/>
                </a:solidFill>
                <a:latin typeface="+mj-lt"/>
              </a:rPr>
              <a:t>ТВОЙВЫБОР</a:t>
            </a:r>
            <a:endParaRPr lang="ru-RU" sz="2200" spc="1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5" y="5545744"/>
            <a:ext cx="501981" cy="6382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13" y="5545744"/>
            <a:ext cx="501981" cy="63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2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9000"/>
                    </a14:imgEffect>
                  </a14:imgLayer>
                </a14:imgProps>
              </a:ext>
            </a:extLst>
          </a:blip>
          <a:srcRect l="44737" t="29159" r="13302" b="1891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1709388"/>
            <a:ext cx="9906000" cy="5148612"/>
          </a:xfrm>
          <a:prstGeom prst="rect">
            <a:avLst/>
          </a:prstGeom>
          <a:solidFill>
            <a:schemeClr val="bg2">
              <a:lumMod val="2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2">
              <a:lumMod val="2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57200" y="859730"/>
            <a:ext cx="4069972" cy="0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5212" y="351582"/>
            <a:ext cx="3432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Зайдите </a:t>
            </a:r>
            <a:r>
              <a:rPr lang="ru-RU" sz="1100" dirty="0" smtClean="0">
                <a:solidFill>
                  <a:schemeClr val="bg1"/>
                </a:solidFill>
              </a:rPr>
              <a:t>на сайт </a:t>
            </a:r>
            <a:r>
              <a:rPr lang="en-US" sz="1100" dirty="0" smtClean="0">
                <a:solidFill>
                  <a:schemeClr val="bg1"/>
                </a:solidFill>
                <a:latin typeface="+mj-lt"/>
              </a:rPr>
              <a:t>PG</a:t>
            </a:r>
            <a:r>
              <a:rPr lang="ru-RU" sz="1100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1100" dirty="0" smtClean="0">
                <a:solidFill>
                  <a:schemeClr val="bg1"/>
                </a:solidFill>
                <a:latin typeface="+mj-lt"/>
              </a:rPr>
              <a:t>ER</a:t>
            </a:r>
            <a:r>
              <a:rPr lang="ru-RU" sz="1100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1100" dirty="0" smtClean="0">
                <a:solidFill>
                  <a:schemeClr val="bg1"/>
                </a:solidFill>
                <a:latin typeface="+mj-lt"/>
              </a:rPr>
              <a:t>RU</a:t>
            </a:r>
            <a:r>
              <a:rPr lang="ru-RU" sz="11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и </a:t>
            </a:r>
            <a:r>
              <a:rPr lang="ru-RU" sz="1100" dirty="0">
                <a:solidFill>
                  <a:schemeClr val="bg1"/>
                </a:solidFill>
              </a:rPr>
              <a:t>нажмите </a:t>
            </a:r>
            <a:r>
              <a:rPr lang="ru-RU" sz="1100" dirty="0" smtClean="0">
                <a:solidFill>
                  <a:schemeClr val="bg1"/>
                </a:solidFill>
              </a:rPr>
              <a:t>«Хочу </a:t>
            </a:r>
            <a:r>
              <a:rPr lang="ru-RU" sz="1100" dirty="0">
                <a:solidFill>
                  <a:schemeClr val="bg1"/>
                </a:solidFill>
              </a:rPr>
              <a:t>проголосовать</a:t>
            </a:r>
            <a:r>
              <a:rPr lang="ru-RU" sz="1100" dirty="0" smtClean="0">
                <a:solidFill>
                  <a:schemeClr val="bg1"/>
                </a:solidFill>
              </a:rPr>
              <a:t>»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27" y="238557"/>
            <a:ext cx="473524" cy="473524"/>
          </a:xfrm>
          <a:prstGeom prst="rect">
            <a:avLst/>
          </a:prstGeom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384810" y="1805650"/>
            <a:ext cx="4138552" cy="0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532015" y="2749491"/>
            <a:ext cx="3991347" cy="0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81891" y="3682989"/>
            <a:ext cx="3941471" cy="0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484742" y="4633710"/>
            <a:ext cx="4038620" cy="0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484742" y="5575820"/>
            <a:ext cx="4038620" cy="0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26720" y="6512387"/>
            <a:ext cx="4096642" cy="0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1387" y="107175"/>
            <a:ext cx="6930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 smtClean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1</a:t>
            </a:r>
            <a:endParaRPr lang="ru-RU" sz="6200" dirty="0">
              <a:ln w="15875">
                <a:solidFill>
                  <a:schemeClr val="bg1"/>
                </a:solidFill>
              </a:ln>
              <a:noFill/>
              <a:latin typeface="Bebas Neue Bold" panose="020B0606020202050201" pitchFamily="34" charset="-52"/>
              <a:ea typeface="Roboto Black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724" y="1048998"/>
            <a:ext cx="5248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 smtClean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2</a:t>
            </a:r>
            <a:endParaRPr lang="ru-RU" sz="6200" dirty="0">
              <a:ln w="15875">
                <a:solidFill>
                  <a:schemeClr val="bg1"/>
                </a:solidFill>
              </a:ln>
              <a:noFill/>
              <a:latin typeface="Bebas Neue Bold" panose="020B0606020202050201" pitchFamily="34" charset="-52"/>
              <a:ea typeface="Roboto Black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723" y="1990821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 smtClean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3</a:t>
            </a:r>
            <a:endParaRPr lang="ru-RU" sz="6200" dirty="0">
              <a:ln w="15875">
                <a:solidFill>
                  <a:schemeClr val="bg1"/>
                </a:solidFill>
              </a:ln>
              <a:noFill/>
              <a:latin typeface="Bebas Neue Bold" panose="020B0606020202050201" pitchFamily="34" charset="-52"/>
              <a:ea typeface="Roboto Black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5723" y="2929378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65723" y="3874467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5723" y="4816290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65723" y="5758113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7</a:t>
            </a:r>
            <a:endParaRPr lang="ru-RU" sz="6200" dirty="0">
              <a:ln w="15875">
                <a:solidFill>
                  <a:schemeClr val="bg1"/>
                </a:solidFill>
              </a:ln>
              <a:noFill/>
              <a:latin typeface="Bebas Neue Bold" panose="020B0606020202050201" pitchFamily="34" charset="-52"/>
              <a:ea typeface="Roboto Black" panose="020000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5212" y="1287711"/>
            <a:ext cx="3413984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Введите логин и пароль </a:t>
            </a: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от </a:t>
            </a:r>
            <a:r>
              <a:rPr lang="ru-RU" sz="1100" dirty="0">
                <a:solidFill>
                  <a:schemeClr val="bg1"/>
                </a:solidFill>
              </a:rPr>
              <a:t>учетной </a:t>
            </a:r>
            <a:r>
              <a:rPr lang="ru-RU" sz="1100" dirty="0" smtClean="0">
                <a:solidFill>
                  <a:schemeClr val="bg1"/>
                </a:solidFill>
              </a:rPr>
              <a:t>записи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на </a:t>
            </a:r>
            <a:r>
              <a:rPr lang="ru-RU" sz="1100" dirty="0">
                <a:solidFill>
                  <a:schemeClr val="bg1"/>
                </a:solidFill>
              </a:rPr>
              <a:t>портале «</a:t>
            </a:r>
            <a:r>
              <a:rPr lang="ru-RU" sz="1100" dirty="0" err="1" smtClean="0">
                <a:solidFill>
                  <a:schemeClr val="bg1"/>
                </a:solidFill>
              </a:rPr>
              <a:t>Гос</a:t>
            </a:r>
            <a:r>
              <a:rPr lang="ru-RU" sz="1100" dirty="0" err="1">
                <a:solidFill>
                  <a:schemeClr val="bg1"/>
                </a:solidFill>
              </a:rPr>
              <a:t>у</a:t>
            </a:r>
            <a:r>
              <a:rPr lang="ru-RU" sz="1100" dirty="0" err="1" smtClean="0">
                <a:solidFill>
                  <a:schemeClr val="bg1"/>
                </a:solidFill>
              </a:rPr>
              <a:t>слуги</a:t>
            </a:r>
            <a:r>
              <a:rPr lang="ru-RU" sz="1100" dirty="0" smtClean="0">
                <a:solidFill>
                  <a:schemeClr val="bg1"/>
                </a:solidFill>
              </a:rPr>
              <a:t>»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5212" y="1944258"/>
            <a:ext cx="3628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Чтобы продолжить работу нажмите кнопку «Согласен</a:t>
            </a:r>
            <a:r>
              <a:rPr lang="ru-RU" sz="1100" dirty="0" smtClean="0">
                <a:solidFill>
                  <a:schemeClr val="bg1"/>
                </a:solidFill>
              </a:rPr>
              <a:t>» </a:t>
            </a:r>
            <a:r>
              <a:rPr lang="ru-RU" sz="1100" dirty="0">
                <a:solidFill>
                  <a:schemeClr val="bg1"/>
                </a:solidFill>
              </a:rPr>
              <a:t>(согласие на передачу данных </a:t>
            </a: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от </a:t>
            </a:r>
            <a:r>
              <a:rPr lang="ru-RU" sz="1100" dirty="0">
                <a:solidFill>
                  <a:schemeClr val="bg1"/>
                </a:solidFill>
              </a:rPr>
              <a:t>портала «</a:t>
            </a:r>
            <a:r>
              <a:rPr lang="ru-RU" sz="1100" dirty="0" err="1">
                <a:solidFill>
                  <a:schemeClr val="bg1"/>
                </a:solidFill>
              </a:rPr>
              <a:t>Госуслуги</a:t>
            </a:r>
            <a:r>
              <a:rPr lang="ru-RU" sz="1100" dirty="0">
                <a:solidFill>
                  <a:schemeClr val="bg1"/>
                </a:solidFill>
              </a:rPr>
              <a:t>» </a:t>
            </a: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к </a:t>
            </a:r>
            <a:r>
              <a:rPr lang="ru-RU" sz="1100" dirty="0">
                <a:solidFill>
                  <a:schemeClr val="bg1"/>
                </a:solidFill>
              </a:rPr>
              <a:t>оператору – Партия </a:t>
            </a:r>
            <a:r>
              <a:rPr lang="ru-RU" sz="1100" dirty="0">
                <a:solidFill>
                  <a:schemeClr val="bg1"/>
                </a:solidFill>
                <a:latin typeface="+mj-lt"/>
              </a:rPr>
              <a:t>«ЕДИНАЯ РОССИЯ</a:t>
            </a:r>
            <a:r>
              <a:rPr lang="ru-RU" sz="1100" dirty="0" smtClean="0">
                <a:solidFill>
                  <a:schemeClr val="bg1"/>
                </a:solidFill>
                <a:latin typeface="+mj-lt"/>
              </a:rPr>
              <a:t>»</a:t>
            </a:r>
            <a:r>
              <a:rPr lang="ru-RU" sz="1100" dirty="0" smtClean="0">
                <a:solidFill>
                  <a:schemeClr val="bg1"/>
                </a:solidFill>
              </a:rPr>
              <a:t>)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909" y="2062377"/>
            <a:ext cx="474764" cy="47476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05212" y="3171865"/>
            <a:ext cx="31168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Добавьте номер </a:t>
            </a:r>
            <a:r>
              <a:rPr lang="ru-RU" sz="1100" dirty="0" smtClean="0">
                <a:solidFill>
                  <a:schemeClr val="bg1"/>
                </a:solidFill>
              </a:rPr>
              <a:t>мобильного телефона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и введите </a:t>
            </a:r>
            <a:r>
              <a:rPr lang="en-US" sz="1100" dirty="0" smtClean="0">
                <a:solidFill>
                  <a:schemeClr val="bg1"/>
                </a:solidFill>
              </a:rPr>
              <a:t>pin</a:t>
            </a:r>
            <a:r>
              <a:rPr lang="ru-RU" sz="1100" dirty="0" smtClean="0">
                <a:solidFill>
                  <a:schemeClr val="bg1"/>
                </a:solidFill>
              </a:rPr>
              <a:t>-код</a:t>
            </a:r>
            <a:r>
              <a:rPr lang="ru-RU" sz="1100" dirty="0">
                <a:solidFill>
                  <a:schemeClr val="bg1"/>
                </a:solidFill>
              </a:rPr>
              <a:t>, полученный в </a:t>
            </a:r>
            <a:r>
              <a:rPr lang="en-US" sz="1100" dirty="0" smtClean="0">
                <a:solidFill>
                  <a:schemeClr val="bg1"/>
                </a:solidFill>
              </a:rPr>
              <a:t>SMS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  <a:p>
            <a:endParaRPr lang="ru-RU" sz="1100" dirty="0">
              <a:solidFill>
                <a:schemeClr val="bg1"/>
              </a:solidFill>
            </a:endParaRPr>
          </a:p>
        </p:txBody>
      </p:sp>
      <p:grpSp>
        <p:nvGrpSpPr>
          <p:cNvPr id="77" name="Рисунок 133">
            <a:extLst>
              <a:ext uri="{FF2B5EF4-FFF2-40B4-BE49-F238E27FC236}">
                <a16:creationId xmlns:a16="http://schemas.microsoft.com/office/drawing/2014/main" id="{D8D1CBEB-44A7-4BA9-B7D9-5E7B44AB70A3}"/>
              </a:ext>
            </a:extLst>
          </p:cNvPr>
          <p:cNvGrpSpPr>
            <a:grpSpLocks noChangeAspect="1"/>
          </p:cNvGrpSpPr>
          <p:nvPr/>
        </p:nvGrpSpPr>
        <p:grpSpPr>
          <a:xfrm>
            <a:off x="4085644" y="2984864"/>
            <a:ext cx="315784" cy="520006"/>
            <a:chOff x="5829300" y="2990850"/>
            <a:chExt cx="533019" cy="877728"/>
          </a:xfrm>
          <a:noFill/>
        </p:grpSpPr>
        <p:grpSp>
          <p:nvGrpSpPr>
            <p:cNvPr id="78" name="Рисунок 133">
              <a:extLst>
                <a:ext uri="{FF2B5EF4-FFF2-40B4-BE49-F238E27FC236}">
                  <a16:creationId xmlns:a16="http://schemas.microsoft.com/office/drawing/2014/main" id="{D8D1CBEB-44A7-4BA9-B7D9-5E7B44AB70A3}"/>
                </a:ext>
              </a:extLst>
            </p:cNvPr>
            <p:cNvGrpSpPr/>
            <p:nvPr/>
          </p:nvGrpSpPr>
          <p:grpSpPr>
            <a:xfrm>
              <a:off x="5829300" y="3092672"/>
              <a:ext cx="533019" cy="674084"/>
              <a:chOff x="5829300" y="3092672"/>
              <a:chExt cx="533019" cy="674084"/>
            </a:xfrm>
          </p:grpSpPr>
          <p:sp>
            <p:nvSpPr>
              <p:cNvPr id="82" name="Полилиния: фигура 136">
                <a:extLst>
                  <a:ext uri="{FF2B5EF4-FFF2-40B4-BE49-F238E27FC236}">
                    <a16:creationId xmlns:a16="http://schemas.microsoft.com/office/drawing/2014/main" id="{9D75F6B0-A246-4028-BF74-FBC598206625}"/>
                  </a:ext>
                </a:extLst>
              </p:cNvPr>
              <p:cNvSpPr/>
              <p:nvPr/>
            </p:nvSpPr>
            <p:spPr>
              <a:xfrm>
                <a:off x="5829300" y="3092672"/>
                <a:ext cx="533019" cy="9525"/>
              </a:xfrm>
              <a:custGeom>
                <a:avLst/>
                <a:gdLst>
                  <a:gd name="connsiteX0" fmla="*/ 0 w 533019"/>
                  <a:gd name="connsiteY0" fmla="*/ 0 h 9525"/>
                  <a:gd name="connsiteX1" fmla="*/ 533019 w 53301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3019" h="9525">
                    <a:moveTo>
                      <a:pt x="0" y="0"/>
                    </a:moveTo>
                    <a:lnTo>
                      <a:pt x="533019" y="0"/>
                    </a:lnTo>
                  </a:path>
                </a:pathLst>
              </a:custGeom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3" name="Полилиния: фигура 137">
                <a:extLst>
                  <a:ext uri="{FF2B5EF4-FFF2-40B4-BE49-F238E27FC236}">
                    <a16:creationId xmlns:a16="http://schemas.microsoft.com/office/drawing/2014/main" id="{4307C528-5AA3-415F-9A4B-194FD877A986}"/>
                  </a:ext>
                </a:extLst>
              </p:cNvPr>
              <p:cNvSpPr/>
              <p:nvPr/>
            </p:nvSpPr>
            <p:spPr>
              <a:xfrm>
                <a:off x="5833300" y="3766756"/>
                <a:ext cx="525018" cy="9525"/>
              </a:xfrm>
              <a:custGeom>
                <a:avLst/>
                <a:gdLst>
                  <a:gd name="connsiteX0" fmla="*/ 0 w 525018"/>
                  <a:gd name="connsiteY0" fmla="*/ 0 h 9525"/>
                  <a:gd name="connsiteX1" fmla="*/ 525018 w 525018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5018" h="9525">
                    <a:moveTo>
                      <a:pt x="0" y="0"/>
                    </a:moveTo>
                    <a:lnTo>
                      <a:pt x="525018" y="0"/>
                    </a:lnTo>
                  </a:path>
                </a:pathLst>
              </a:custGeom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79" name="Полилиния: фигура 138">
              <a:extLst>
                <a:ext uri="{FF2B5EF4-FFF2-40B4-BE49-F238E27FC236}">
                  <a16:creationId xmlns:a16="http://schemas.microsoft.com/office/drawing/2014/main" id="{DF83EA8D-78B7-4BDE-B366-3BBBECD16000}"/>
                </a:ext>
              </a:extLst>
            </p:cNvPr>
            <p:cNvSpPr/>
            <p:nvPr/>
          </p:nvSpPr>
          <p:spPr>
            <a:xfrm>
              <a:off x="6037135" y="3815048"/>
              <a:ext cx="117252" cy="9525"/>
            </a:xfrm>
            <a:custGeom>
              <a:avLst/>
              <a:gdLst>
                <a:gd name="connsiteX0" fmla="*/ 0 w 117252"/>
                <a:gd name="connsiteY0" fmla="*/ 0 h 9525"/>
                <a:gd name="connsiteX1" fmla="*/ 117253 w 1172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52" h="9525">
                  <a:moveTo>
                    <a:pt x="0" y="0"/>
                  </a:moveTo>
                  <a:lnTo>
                    <a:pt x="117253" y="0"/>
                  </a:lnTo>
                </a:path>
              </a:pathLst>
            </a:custGeom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: фигура 139">
              <a:extLst>
                <a:ext uri="{FF2B5EF4-FFF2-40B4-BE49-F238E27FC236}">
                  <a16:creationId xmlns:a16="http://schemas.microsoft.com/office/drawing/2014/main" id="{8749C173-CA99-426A-B78A-56893A5B7699}"/>
                </a:ext>
              </a:extLst>
            </p:cNvPr>
            <p:cNvSpPr/>
            <p:nvPr/>
          </p:nvSpPr>
          <p:spPr>
            <a:xfrm>
              <a:off x="6075330" y="3028188"/>
              <a:ext cx="40957" cy="40957"/>
            </a:xfrm>
            <a:custGeom>
              <a:avLst/>
              <a:gdLst>
                <a:gd name="connsiteX0" fmla="*/ 40957 w 40957"/>
                <a:gd name="connsiteY0" fmla="*/ 20479 h 40957"/>
                <a:gd name="connsiteX1" fmla="*/ 20479 w 40957"/>
                <a:gd name="connsiteY1" fmla="*/ 40958 h 40957"/>
                <a:gd name="connsiteX2" fmla="*/ 0 w 40957"/>
                <a:gd name="connsiteY2" fmla="*/ 20479 h 40957"/>
                <a:gd name="connsiteX3" fmla="*/ 20479 w 40957"/>
                <a:gd name="connsiteY3" fmla="*/ 0 h 40957"/>
                <a:gd name="connsiteX4" fmla="*/ 40957 w 40957"/>
                <a:gd name="connsiteY4" fmla="*/ 20479 h 4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" h="40957">
                  <a:moveTo>
                    <a:pt x="40957" y="20479"/>
                  </a:moveTo>
                  <a:cubicBezTo>
                    <a:pt x="40957" y="31718"/>
                    <a:pt x="31814" y="40958"/>
                    <a:pt x="20479" y="40958"/>
                  </a:cubicBezTo>
                  <a:cubicBezTo>
                    <a:pt x="9144" y="40958"/>
                    <a:pt x="0" y="31814"/>
                    <a:pt x="0" y="20479"/>
                  </a:cubicBezTo>
                  <a:cubicBezTo>
                    <a:pt x="0" y="9144"/>
                    <a:pt x="9144" y="0"/>
                    <a:pt x="20479" y="0"/>
                  </a:cubicBezTo>
                  <a:cubicBezTo>
                    <a:pt x="31718" y="0"/>
                    <a:pt x="40957" y="9144"/>
                    <a:pt x="40957" y="20479"/>
                  </a:cubicBezTo>
                  <a:close/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140">
              <a:extLst>
                <a:ext uri="{FF2B5EF4-FFF2-40B4-BE49-F238E27FC236}">
                  <a16:creationId xmlns:a16="http://schemas.microsoft.com/office/drawing/2014/main" id="{170B7BE9-AFDB-449F-8966-E9F5B7B638B4}"/>
                </a:ext>
              </a:extLst>
            </p:cNvPr>
            <p:cNvSpPr/>
            <p:nvPr/>
          </p:nvSpPr>
          <p:spPr>
            <a:xfrm>
              <a:off x="5829300" y="2990850"/>
              <a:ext cx="533018" cy="877728"/>
            </a:xfrm>
            <a:custGeom>
              <a:avLst/>
              <a:gdLst>
                <a:gd name="connsiteX0" fmla="*/ 533019 w 533018"/>
                <a:gd name="connsiteY0" fmla="*/ 796862 h 877728"/>
                <a:gd name="connsiteX1" fmla="*/ 452152 w 533018"/>
                <a:gd name="connsiteY1" fmla="*/ 877729 h 877728"/>
                <a:gd name="connsiteX2" fmla="*/ 80867 w 533018"/>
                <a:gd name="connsiteY2" fmla="*/ 877729 h 877728"/>
                <a:gd name="connsiteX3" fmla="*/ 0 w 533018"/>
                <a:gd name="connsiteY3" fmla="*/ 796862 h 877728"/>
                <a:gd name="connsiteX4" fmla="*/ 0 w 533018"/>
                <a:gd name="connsiteY4" fmla="*/ 80867 h 877728"/>
                <a:gd name="connsiteX5" fmla="*/ 80867 w 533018"/>
                <a:gd name="connsiteY5" fmla="*/ 0 h 877728"/>
                <a:gd name="connsiteX6" fmla="*/ 452152 w 533018"/>
                <a:gd name="connsiteY6" fmla="*/ 0 h 877728"/>
                <a:gd name="connsiteX7" fmla="*/ 533019 w 533018"/>
                <a:gd name="connsiteY7" fmla="*/ 80867 h 877728"/>
                <a:gd name="connsiteX8" fmla="*/ 533019 w 533018"/>
                <a:gd name="connsiteY8" fmla="*/ 796862 h 87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018" h="877728">
                  <a:moveTo>
                    <a:pt x="533019" y="796862"/>
                  </a:moveTo>
                  <a:cubicBezTo>
                    <a:pt x="533019" y="841534"/>
                    <a:pt x="496824" y="877729"/>
                    <a:pt x="452152" y="877729"/>
                  </a:cubicBezTo>
                  <a:lnTo>
                    <a:pt x="80867" y="877729"/>
                  </a:lnTo>
                  <a:cubicBezTo>
                    <a:pt x="36195" y="877729"/>
                    <a:pt x="0" y="841534"/>
                    <a:pt x="0" y="796862"/>
                  </a:cubicBezTo>
                  <a:lnTo>
                    <a:pt x="0" y="80867"/>
                  </a:lnTo>
                  <a:cubicBezTo>
                    <a:pt x="0" y="36195"/>
                    <a:pt x="36195" y="0"/>
                    <a:pt x="80867" y="0"/>
                  </a:cubicBezTo>
                  <a:lnTo>
                    <a:pt x="452152" y="0"/>
                  </a:lnTo>
                  <a:cubicBezTo>
                    <a:pt x="496824" y="0"/>
                    <a:pt x="533019" y="36195"/>
                    <a:pt x="533019" y="80867"/>
                  </a:cubicBezTo>
                  <a:lnTo>
                    <a:pt x="533019" y="796862"/>
                  </a:lnTo>
                  <a:close/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05212" y="3989827"/>
            <a:ext cx="3428693" cy="60016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Нажмите галочку </a:t>
            </a:r>
            <a:r>
              <a:rPr lang="ru-RU" dirty="0" smtClean="0"/>
              <a:t>и </a:t>
            </a:r>
            <a:r>
              <a:rPr lang="ru-RU" dirty="0"/>
              <a:t>подтвердите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согласие на обработку </a:t>
            </a:r>
            <a:br>
              <a:rPr lang="ru-RU" dirty="0" smtClean="0"/>
            </a:br>
            <a:r>
              <a:rPr lang="ru-RU" dirty="0" smtClean="0"/>
              <a:t>персональных </a:t>
            </a:r>
            <a:r>
              <a:rPr lang="ru-RU" dirty="0"/>
              <a:t>данных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5212" y="5067179"/>
            <a:ext cx="3292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Заполните данные о вашем адресе регистрации по месту жительства </a:t>
            </a: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750" y="4923540"/>
            <a:ext cx="479259" cy="479259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705212" y="5874234"/>
            <a:ext cx="3848168" cy="60016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SMS</a:t>
            </a:r>
            <a:r>
              <a:rPr lang="ru-RU" dirty="0"/>
              <a:t> с </a:t>
            </a:r>
            <a:r>
              <a:rPr lang="ru-RU" dirty="0" smtClean="0"/>
              <a:t>текстом: «</a:t>
            </a:r>
            <a:r>
              <a:rPr lang="ru-RU" dirty="0"/>
              <a:t>Спасибо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регистрацию, </a:t>
            </a:r>
            <a:r>
              <a:rPr lang="ru-RU" dirty="0" smtClean="0"/>
              <a:t>в </a:t>
            </a:r>
            <a:r>
              <a:rPr lang="ru-RU" dirty="0"/>
              <a:t>течение 24 часов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мы </a:t>
            </a:r>
            <a:r>
              <a:rPr lang="ru-RU" dirty="0"/>
              <a:t>проверим ваши данные»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76" y="5856528"/>
            <a:ext cx="589204" cy="58920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086" y="1149396"/>
            <a:ext cx="484096" cy="484096"/>
          </a:xfrm>
          <a:prstGeom prst="rect">
            <a:avLst/>
          </a:prstGeom>
        </p:spPr>
      </p:pic>
      <p:cxnSp>
        <p:nvCxnSpPr>
          <p:cNvPr id="91" name="Прямая соединительная линия 90"/>
          <p:cNvCxnSpPr/>
          <p:nvPr/>
        </p:nvCxnSpPr>
        <p:spPr>
          <a:xfrm>
            <a:off x="5471160" y="863540"/>
            <a:ext cx="4074595" cy="0"/>
          </a:xfrm>
          <a:prstGeom prst="line">
            <a:avLst/>
          </a:prstGeom>
          <a:ln w="15240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5545827" y="1801840"/>
            <a:ext cx="3999928" cy="0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247590" y="99555"/>
            <a:ext cx="6930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8</a:t>
            </a:r>
            <a:endParaRPr lang="ru-RU" sz="6200" dirty="0">
              <a:ln w="15875">
                <a:solidFill>
                  <a:schemeClr val="bg1"/>
                </a:solidFill>
              </a:ln>
              <a:noFill/>
              <a:latin typeface="Bebas Neue Bold" panose="020B0606020202050201" pitchFamily="34" charset="-52"/>
              <a:ea typeface="Roboto Black" panose="02000000000000000000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291927" y="1041378"/>
            <a:ext cx="5248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9</a:t>
            </a:r>
            <a:endParaRPr lang="ru-RU" sz="6200" dirty="0">
              <a:ln w="15875">
                <a:solidFill>
                  <a:schemeClr val="bg1"/>
                </a:solidFill>
              </a:ln>
              <a:noFill/>
              <a:latin typeface="Bebas Neue Bold" panose="020B0606020202050201" pitchFamily="34" charset="-52"/>
              <a:ea typeface="Roboto Black" panose="02000000000000000000" pitchFamily="2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728489" y="2754049"/>
            <a:ext cx="215924" cy="94220"/>
          </a:xfrm>
          <a:prstGeom prst="rect">
            <a:avLst/>
          </a:prstGeom>
          <a:solidFill>
            <a:srgbClr val="2D4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TextBox 109"/>
          <p:cNvSpPr txBox="1"/>
          <p:nvPr/>
        </p:nvSpPr>
        <p:spPr>
          <a:xfrm>
            <a:off x="5708916" y="82572"/>
            <a:ext cx="3684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До и после получения </a:t>
            </a:r>
            <a:r>
              <a:rPr lang="en-US" sz="1100" dirty="0">
                <a:solidFill>
                  <a:schemeClr val="bg1"/>
                </a:solidFill>
              </a:rPr>
              <a:t>SMS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возможна двойная </a:t>
            </a:r>
            <a:r>
              <a:rPr lang="ru-RU" sz="1100" dirty="0">
                <a:solidFill>
                  <a:schemeClr val="bg1"/>
                </a:solidFill>
              </a:rPr>
              <a:t>проверка </a:t>
            </a: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(система может </a:t>
            </a:r>
            <a:r>
              <a:rPr lang="ru-RU" sz="1100" dirty="0">
                <a:solidFill>
                  <a:schemeClr val="bg1"/>
                </a:solidFill>
              </a:rPr>
              <a:t>запросить </a:t>
            </a: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сканы </a:t>
            </a:r>
            <a:r>
              <a:rPr lang="ru-RU" sz="1100" dirty="0">
                <a:solidFill>
                  <a:schemeClr val="bg1"/>
                </a:solidFill>
              </a:rPr>
              <a:t>паспорта </a:t>
            </a:r>
            <a:r>
              <a:rPr lang="ru-RU" sz="1100" dirty="0" smtClean="0">
                <a:solidFill>
                  <a:schemeClr val="bg1"/>
                </a:solidFill>
              </a:rPr>
              <a:t>в </a:t>
            </a:r>
            <a:r>
              <a:rPr lang="ru-RU" sz="1100" dirty="0">
                <a:solidFill>
                  <a:schemeClr val="bg1"/>
                </a:solidFill>
              </a:rPr>
              <a:t>специальном поле</a:t>
            </a:r>
            <a:r>
              <a:rPr lang="ru-RU" sz="1100" dirty="0" smtClean="0">
                <a:solidFill>
                  <a:schemeClr val="bg1"/>
                </a:solidFill>
              </a:rPr>
              <a:t>) 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538" y="224798"/>
            <a:ext cx="502080" cy="502080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5708916" y="1155614"/>
            <a:ext cx="33007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Если процесс регистрации успешно пройден, в период </a:t>
            </a:r>
            <a:r>
              <a:rPr lang="ru-RU" sz="1100" dirty="0" smtClean="0">
                <a:solidFill>
                  <a:schemeClr val="bg1"/>
                </a:solidFill>
              </a:rPr>
              <a:t>с </a:t>
            </a:r>
            <a:r>
              <a:rPr lang="ru-RU" sz="1100" dirty="0">
                <a:solidFill>
                  <a:schemeClr val="bg1"/>
                </a:solidFill>
              </a:rPr>
              <a:t>24 мая по 30 мая, пользователь может голосовать на сайте</a:t>
            </a:r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346" y="1184566"/>
            <a:ext cx="473524" cy="473524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5708916" y="3174660"/>
            <a:ext cx="3335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С 24 мая по 30 мая </a:t>
            </a:r>
            <a:r>
              <a:rPr lang="ru-RU" sz="1100" dirty="0" smtClean="0">
                <a:solidFill>
                  <a:schemeClr val="bg1"/>
                </a:solidFill>
              </a:rPr>
              <a:t>необходимо </a:t>
            </a:r>
            <a:r>
              <a:rPr lang="ru-RU" sz="1100" dirty="0">
                <a:solidFill>
                  <a:schemeClr val="bg1"/>
                </a:solidFill>
              </a:rPr>
              <a:t>зайти </a:t>
            </a: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в </a:t>
            </a:r>
            <a:r>
              <a:rPr lang="ru-RU" sz="1100" dirty="0">
                <a:solidFill>
                  <a:schemeClr val="bg1"/>
                </a:solidFill>
              </a:rPr>
              <a:t>личный кабинет на сайте </a:t>
            </a:r>
            <a:r>
              <a:rPr lang="en-US" sz="1100" dirty="0" smtClean="0">
                <a:solidFill>
                  <a:schemeClr val="bg1"/>
                </a:solidFill>
                <a:latin typeface="+mj-lt"/>
              </a:rPr>
              <a:t>PG</a:t>
            </a:r>
            <a:r>
              <a:rPr lang="ru-RU" sz="1100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1100" dirty="0" smtClean="0">
                <a:solidFill>
                  <a:schemeClr val="bg1"/>
                </a:solidFill>
                <a:latin typeface="+mj-lt"/>
              </a:rPr>
              <a:t>ER</a:t>
            </a:r>
            <a:r>
              <a:rPr lang="ru-RU" sz="1100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1100" dirty="0" smtClean="0">
                <a:solidFill>
                  <a:schemeClr val="bg1"/>
                </a:solidFill>
                <a:latin typeface="+mj-lt"/>
              </a:rPr>
              <a:t>RU</a:t>
            </a:r>
            <a:endParaRPr lang="ru-RU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321300" y="2475397"/>
            <a:ext cx="4261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КАК ГОЛОСОВАТЬ ОНЛАЙН?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5471160" y="3694879"/>
            <a:ext cx="4066014" cy="0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5398770" y="4636989"/>
            <a:ext cx="4138404" cy="0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5545827" y="5580830"/>
            <a:ext cx="3991347" cy="0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5595703" y="6514328"/>
            <a:ext cx="3941471" cy="0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5235199" y="2938514"/>
            <a:ext cx="6930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 smtClean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1</a:t>
            </a:r>
            <a:endParaRPr lang="ru-RU" sz="6200" dirty="0">
              <a:ln w="15875">
                <a:solidFill>
                  <a:schemeClr val="bg1"/>
                </a:solidFill>
              </a:ln>
              <a:noFill/>
              <a:latin typeface="Bebas Neue Bold" panose="020B0606020202050201" pitchFamily="34" charset="-52"/>
              <a:ea typeface="Roboto Black" panose="02000000000000000000" pitchFamily="2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279536" y="3880337"/>
            <a:ext cx="5248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 smtClean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2</a:t>
            </a:r>
            <a:endParaRPr lang="ru-RU" sz="6200" dirty="0">
              <a:ln w="15875">
                <a:solidFill>
                  <a:schemeClr val="bg1"/>
                </a:solidFill>
              </a:ln>
              <a:noFill/>
              <a:latin typeface="Bebas Neue Bold" panose="020B0606020202050201" pitchFamily="34" charset="-52"/>
              <a:ea typeface="Roboto Black" panose="02000000000000000000" pitchFamily="2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279535" y="4822160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 smtClean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3</a:t>
            </a:r>
            <a:endParaRPr lang="ru-RU" sz="6200" dirty="0">
              <a:ln w="15875">
                <a:solidFill>
                  <a:schemeClr val="bg1"/>
                </a:solidFill>
              </a:ln>
              <a:noFill/>
              <a:latin typeface="Bebas Neue Bold" panose="020B0606020202050201" pitchFamily="34" charset="-52"/>
              <a:ea typeface="Roboto Black" panose="02000000000000000000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279535" y="5760717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4</a:t>
            </a:r>
          </a:p>
        </p:txBody>
      </p:sp>
      <p:pic>
        <p:nvPicPr>
          <p:cNvPr id="131" name="Рисунок 130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849" y="3046537"/>
            <a:ext cx="510172" cy="510172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5708916" y="3994033"/>
            <a:ext cx="3043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Голосующий должен поставить галочки во всех бюллетенях 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и нажать кнопку «Подтвердить»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708916" y="4661949"/>
            <a:ext cx="386940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В</a:t>
            </a:r>
            <a:r>
              <a:rPr lang="ru-RU" sz="1100" dirty="0" smtClean="0">
                <a:solidFill>
                  <a:schemeClr val="bg1"/>
                </a:solidFill>
              </a:rPr>
              <a:t>о всплывающим </a:t>
            </a:r>
            <a:r>
              <a:rPr lang="ru-RU" sz="1100" dirty="0">
                <a:solidFill>
                  <a:schemeClr val="bg1"/>
                </a:solidFill>
              </a:rPr>
              <a:t>окне – «Вы уверены</a:t>
            </a:r>
            <a:r>
              <a:rPr lang="ru-RU" sz="1100" dirty="0" smtClean="0">
                <a:solidFill>
                  <a:schemeClr val="bg1"/>
                </a:solidFill>
              </a:rPr>
              <a:t>?»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выбрать </a:t>
            </a:r>
            <a:r>
              <a:rPr lang="ru-RU" sz="1100" dirty="0">
                <a:solidFill>
                  <a:schemeClr val="bg1"/>
                </a:solidFill>
              </a:rPr>
              <a:t>«Да» или «Нет». После </a:t>
            </a:r>
            <a:r>
              <a:rPr lang="ru-RU" sz="1100" dirty="0" smtClean="0">
                <a:solidFill>
                  <a:schemeClr val="bg1"/>
                </a:solidFill>
              </a:rPr>
              <a:t>нажатия 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на </a:t>
            </a:r>
            <a:r>
              <a:rPr lang="ru-RU" sz="1100" dirty="0">
                <a:solidFill>
                  <a:schemeClr val="bg1"/>
                </a:solidFill>
              </a:rPr>
              <a:t>кнопку </a:t>
            </a:r>
            <a:r>
              <a:rPr lang="ru-RU" sz="1100" dirty="0" smtClean="0">
                <a:solidFill>
                  <a:schemeClr val="bg1"/>
                </a:solidFill>
              </a:rPr>
              <a:t>«Да</a:t>
            </a:r>
            <a:r>
              <a:rPr lang="ru-RU" sz="1100" dirty="0">
                <a:solidFill>
                  <a:schemeClr val="bg1"/>
                </a:solidFill>
              </a:rPr>
              <a:t>», </a:t>
            </a:r>
            <a:r>
              <a:rPr lang="ru-RU" sz="1100" dirty="0" smtClean="0">
                <a:solidFill>
                  <a:schemeClr val="bg1"/>
                </a:solidFill>
              </a:rPr>
              <a:t>бюллетень подпишется </a:t>
            </a:r>
            <a:r>
              <a:rPr lang="ru-RU" sz="1100" dirty="0">
                <a:solidFill>
                  <a:schemeClr val="bg1"/>
                </a:solidFill>
              </a:rPr>
              <a:t>«электронным ключом</a:t>
            </a:r>
            <a:r>
              <a:rPr lang="ru-RU" sz="1100" dirty="0" smtClean="0">
                <a:solidFill>
                  <a:schemeClr val="bg1"/>
                </a:solidFill>
              </a:rPr>
              <a:t>», 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данные отправятся на сервер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708916" y="5738162"/>
            <a:ext cx="2942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После </a:t>
            </a:r>
            <a:r>
              <a:rPr lang="ru-RU" sz="1100" dirty="0" smtClean="0">
                <a:solidFill>
                  <a:schemeClr val="bg1"/>
                </a:solidFill>
              </a:rPr>
              <a:t>скачивания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«</a:t>
            </a:r>
            <a:r>
              <a:rPr lang="ru-RU" sz="1100" dirty="0">
                <a:solidFill>
                  <a:schemeClr val="bg1"/>
                </a:solidFill>
              </a:rPr>
              <a:t>уникального ключа» голосования </a:t>
            </a: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появится </a:t>
            </a:r>
            <a:r>
              <a:rPr lang="ru-RU" sz="1100" dirty="0">
                <a:solidFill>
                  <a:schemeClr val="bg1"/>
                </a:solidFill>
              </a:rPr>
              <a:t>уведомление – </a:t>
            </a: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«</a:t>
            </a:r>
            <a:r>
              <a:rPr lang="ru-RU" sz="1100" dirty="0">
                <a:solidFill>
                  <a:schemeClr val="bg1"/>
                </a:solidFill>
              </a:rPr>
              <a:t>Спасибо, Ваш голос принят!»</a:t>
            </a:r>
          </a:p>
        </p:txBody>
      </p:sp>
      <p:pic>
        <p:nvPicPr>
          <p:cNvPr id="136" name="Рисунок 135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08" y="4860658"/>
            <a:ext cx="541052" cy="541052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629" y="5694290"/>
            <a:ext cx="613131" cy="613131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909" y="3967239"/>
            <a:ext cx="474764" cy="474764"/>
          </a:xfrm>
          <a:prstGeom prst="rect">
            <a:avLst/>
          </a:prstGeom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89" y="3998409"/>
            <a:ext cx="474764" cy="47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9000"/>
                    </a14:imgEffect>
                  </a14:imgLayer>
                </a14:imgProps>
              </a:ext>
            </a:extLst>
          </a:blip>
          <a:srcRect l="44737" t="29159" r="13302" b="1891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1709388"/>
            <a:ext cx="9906000" cy="5148612"/>
          </a:xfrm>
          <a:prstGeom prst="rect">
            <a:avLst/>
          </a:prstGeom>
          <a:solidFill>
            <a:schemeClr val="bg2">
              <a:lumMod val="2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2">
              <a:lumMod val="2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57200" y="859730"/>
            <a:ext cx="4069972" cy="0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5212" y="351582"/>
            <a:ext cx="3432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Зайдите на </a:t>
            </a:r>
            <a:r>
              <a:rPr lang="ru-RU" sz="1100" dirty="0" smtClean="0">
                <a:solidFill>
                  <a:schemeClr val="bg1"/>
                </a:solidFill>
              </a:rPr>
              <a:t>сайт </a:t>
            </a:r>
            <a:r>
              <a:rPr lang="en-US" sz="1100" dirty="0" smtClean="0">
                <a:solidFill>
                  <a:schemeClr val="bg1"/>
                </a:solidFill>
                <a:latin typeface="+mj-lt"/>
              </a:rPr>
              <a:t>PG</a:t>
            </a:r>
            <a:r>
              <a:rPr lang="ru-RU" sz="1100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1100" dirty="0" smtClean="0">
                <a:solidFill>
                  <a:schemeClr val="bg1"/>
                </a:solidFill>
                <a:latin typeface="+mj-lt"/>
              </a:rPr>
              <a:t>ER</a:t>
            </a:r>
            <a:r>
              <a:rPr lang="ru-RU" sz="1100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1100" dirty="0" smtClean="0">
                <a:solidFill>
                  <a:schemeClr val="bg1"/>
                </a:solidFill>
                <a:latin typeface="+mj-lt"/>
              </a:rPr>
              <a:t>RU</a:t>
            </a:r>
            <a:r>
              <a:rPr lang="ru-RU" sz="11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и нажмите </a:t>
            </a:r>
            <a:r>
              <a:rPr lang="ru-RU" sz="1100" dirty="0">
                <a:solidFill>
                  <a:schemeClr val="bg1"/>
                </a:solidFill>
              </a:rPr>
              <a:t>«Хочу проголосовать</a:t>
            </a:r>
            <a:r>
              <a:rPr lang="ru-RU" sz="1100" dirty="0" smtClean="0">
                <a:solidFill>
                  <a:schemeClr val="bg1"/>
                </a:solidFill>
              </a:rPr>
              <a:t>»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27" y="238557"/>
            <a:ext cx="473524" cy="473524"/>
          </a:xfrm>
          <a:prstGeom prst="rect">
            <a:avLst/>
          </a:prstGeom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384810" y="1805650"/>
            <a:ext cx="4138552" cy="0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532015" y="2749491"/>
            <a:ext cx="3991347" cy="0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81891" y="3682989"/>
            <a:ext cx="3941471" cy="0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484742" y="4633710"/>
            <a:ext cx="4038620" cy="0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484742" y="5575820"/>
            <a:ext cx="4038620" cy="0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26720" y="6512387"/>
            <a:ext cx="4096642" cy="0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1387" y="107175"/>
            <a:ext cx="6930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 smtClean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1</a:t>
            </a:r>
            <a:endParaRPr lang="ru-RU" sz="6200" dirty="0">
              <a:ln w="15875">
                <a:solidFill>
                  <a:schemeClr val="bg1"/>
                </a:solidFill>
              </a:ln>
              <a:noFill/>
              <a:latin typeface="Bebas Neue Bold" panose="020B0606020202050201" pitchFamily="34" charset="-52"/>
              <a:ea typeface="Roboto Black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724" y="1048998"/>
            <a:ext cx="5248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 smtClean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2</a:t>
            </a:r>
            <a:endParaRPr lang="ru-RU" sz="6200" dirty="0">
              <a:ln w="15875">
                <a:solidFill>
                  <a:schemeClr val="bg1"/>
                </a:solidFill>
              </a:ln>
              <a:noFill/>
              <a:latin typeface="Bebas Neue Bold" panose="020B0606020202050201" pitchFamily="34" charset="-52"/>
              <a:ea typeface="Roboto Black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723" y="1990821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 smtClean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3</a:t>
            </a:r>
            <a:endParaRPr lang="ru-RU" sz="6200" dirty="0">
              <a:ln w="15875">
                <a:solidFill>
                  <a:schemeClr val="bg1"/>
                </a:solidFill>
              </a:ln>
              <a:noFill/>
              <a:latin typeface="Bebas Neue Bold" panose="020B0606020202050201" pitchFamily="34" charset="-52"/>
              <a:ea typeface="Roboto Black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5723" y="2929378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65723" y="3874467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5723" y="4816290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65723" y="5758113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7</a:t>
            </a:r>
            <a:endParaRPr lang="ru-RU" sz="6200" dirty="0">
              <a:ln w="15875">
                <a:solidFill>
                  <a:schemeClr val="bg1"/>
                </a:solidFill>
              </a:ln>
              <a:noFill/>
              <a:latin typeface="Bebas Neue Bold" panose="020B0606020202050201" pitchFamily="34" charset="-52"/>
              <a:ea typeface="Roboto Black" panose="020000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5212" y="1287711"/>
            <a:ext cx="3413984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Введите логин и пароль </a:t>
            </a: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от </a:t>
            </a:r>
            <a:r>
              <a:rPr lang="ru-RU" sz="1100" dirty="0">
                <a:solidFill>
                  <a:schemeClr val="bg1"/>
                </a:solidFill>
              </a:rPr>
              <a:t>учетной </a:t>
            </a:r>
            <a:r>
              <a:rPr lang="ru-RU" sz="1100" dirty="0" smtClean="0">
                <a:solidFill>
                  <a:schemeClr val="bg1"/>
                </a:solidFill>
              </a:rPr>
              <a:t>записи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на </a:t>
            </a:r>
            <a:r>
              <a:rPr lang="ru-RU" sz="1100" dirty="0">
                <a:solidFill>
                  <a:schemeClr val="bg1"/>
                </a:solidFill>
              </a:rPr>
              <a:t>портале «</a:t>
            </a:r>
            <a:r>
              <a:rPr lang="ru-RU" sz="1100" dirty="0" err="1" smtClean="0">
                <a:solidFill>
                  <a:schemeClr val="bg1"/>
                </a:solidFill>
              </a:rPr>
              <a:t>Госуслуги</a:t>
            </a:r>
            <a:r>
              <a:rPr lang="ru-RU" sz="1100" dirty="0" smtClean="0">
                <a:solidFill>
                  <a:schemeClr val="bg1"/>
                </a:solidFill>
              </a:rPr>
              <a:t>»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5212" y="1944258"/>
            <a:ext cx="3628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Чтобы продолжить работу нажмите кнопку «Согласен</a:t>
            </a:r>
            <a:r>
              <a:rPr lang="ru-RU" sz="1100" dirty="0" smtClean="0">
                <a:solidFill>
                  <a:schemeClr val="bg1"/>
                </a:solidFill>
              </a:rPr>
              <a:t>» </a:t>
            </a:r>
            <a:r>
              <a:rPr lang="ru-RU" sz="1100" dirty="0">
                <a:solidFill>
                  <a:schemeClr val="bg1"/>
                </a:solidFill>
              </a:rPr>
              <a:t>(согласие на передачу данных </a:t>
            </a: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от </a:t>
            </a:r>
            <a:r>
              <a:rPr lang="ru-RU" sz="1100" dirty="0">
                <a:solidFill>
                  <a:schemeClr val="bg1"/>
                </a:solidFill>
              </a:rPr>
              <a:t>портала «</a:t>
            </a:r>
            <a:r>
              <a:rPr lang="ru-RU" sz="1100" dirty="0" err="1" smtClean="0">
                <a:solidFill>
                  <a:schemeClr val="bg1"/>
                </a:solidFill>
              </a:rPr>
              <a:t>Госуслуги</a:t>
            </a:r>
            <a:r>
              <a:rPr lang="ru-RU" sz="1100" dirty="0">
                <a:solidFill>
                  <a:schemeClr val="bg1"/>
                </a:solidFill>
              </a:rPr>
              <a:t>» </a:t>
            </a: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к </a:t>
            </a:r>
            <a:r>
              <a:rPr lang="ru-RU" sz="1100" dirty="0">
                <a:solidFill>
                  <a:schemeClr val="bg1"/>
                </a:solidFill>
              </a:rPr>
              <a:t>оператору – Партия </a:t>
            </a:r>
            <a:r>
              <a:rPr lang="ru-RU" sz="1100" b="1" dirty="0">
                <a:solidFill>
                  <a:schemeClr val="bg1"/>
                </a:solidFill>
                <a:latin typeface="+mj-lt"/>
              </a:rPr>
              <a:t>«ЕДИНАЯ РОССИЯ</a:t>
            </a:r>
            <a:r>
              <a:rPr lang="ru-RU" sz="1100" b="1" dirty="0" smtClean="0">
                <a:solidFill>
                  <a:schemeClr val="bg1"/>
                </a:solidFill>
                <a:latin typeface="+mj-lt"/>
              </a:rPr>
              <a:t>»</a:t>
            </a:r>
            <a:r>
              <a:rPr lang="ru-RU" sz="1100" b="1" dirty="0" smtClean="0">
                <a:solidFill>
                  <a:schemeClr val="bg1"/>
                </a:solidFill>
              </a:rPr>
              <a:t>)</a:t>
            </a:r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909" y="2062377"/>
            <a:ext cx="474764" cy="47476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05212" y="3171865"/>
            <a:ext cx="31168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Добавьте номер </a:t>
            </a:r>
            <a:r>
              <a:rPr lang="ru-RU" sz="1100" dirty="0" smtClean="0">
                <a:solidFill>
                  <a:schemeClr val="bg1"/>
                </a:solidFill>
              </a:rPr>
              <a:t>мобильного телефона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и введите  </a:t>
            </a:r>
            <a:r>
              <a:rPr lang="en-US" sz="1100" dirty="0" smtClean="0">
                <a:solidFill>
                  <a:schemeClr val="bg1"/>
                </a:solidFill>
              </a:rPr>
              <a:t>pin</a:t>
            </a:r>
            <a:r>
              <a:rPr lang="ru-RU" sz="1100" dirty="0" smtClean="0">
                <a:solidFill>
                  <a:schemeClr val="bg1"/>
                </a:solidFill>
              </a:rPr>
              <a:t>-код</a:t>
            </a:r>
            <a:r>
              <a:rPr lang="ru-RU" sz="1100" dirty="0">
                <a:solidFill>
                  <a:schemeClr val="bg1"/>
                </a:solidFill>
              </a:rPr>
              <a:t>, полученный в </a:t>
            </a:r>
            <a:r>
              <a:rPr lang="en-US" sz="1100" dirty="0" smtClean="0">
                <a:solidFill>
                  <a:schemeClr val="bg1"/>
                </a:solidFill>
              </a:rPr>
              <a:t>SMS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  <a:p>
            <a:endParaRPr lang="ru-RU" sz="1100" dirty="0">
              <a:solidFill>
                <a:schemeClr val="bg1"/>
              </a:solidFill>
            </a:endParaRPr>
          </a:p>
        </p:txBody>
      </p:sp>
      <p:grpSp>
        <p:nvGrpSpPr>
          <p:cNvPr id="77" name="Рисунок 133">
            <a:extLst>
              <a:ext uri="{FF2B5EF4-FFF2-40B4-BE49-F238E27FC236}">
                <a16:creationId xmlns:a16="http://schemas.microsoft.com/office/drawing/2014/main" id="{D8D1CBEB-44A7-4BA9-B7D9-5E7B44AB70A3}"/>
              </a:ext>
            </a:extLst>
          </p:cNvPr>
          <p:cNvGrpSpPr>
            <a:grpSpLocks noChangeAspect="1"/>
          </p:cNvGrpSpPr>
          <p:nvPr/>
        </p:nvGrpSpPr>
        <p:grpSpPr>
          <a:xfrm>
            <a:off x="4085644" y="2984864"/>
            <a:ext cx="315784" cy="520006"/>
            <a:chOff x="5829300" y="2990850"/>
            <a:chExt cx="533019" cy="877728"/>
          </a:xfrm>
          <a:noFill/>
        </p:grpSpPr>
        <p:grpSp>
          <p:nvGrpSpPr>
            <p:cNvPr id="78" name="Рисунок 133">
              <a:extLst>
                <a:ext uri="{FF2B5EF4-FFF2-40B4-BE49-F238E27FC236}">
                  <a16:creationId xmlns:a16="http://schemas.microsoft.com/office/drawing/2014/main" id="{D8D1CBEB-44A7-4BA9-B7D9-5E7B44AB70A3}"/>
                </a:ext>
              </a:extLst>
            </p:cNvPr>
            <p:cNvGrpSpPr/>
            <p:nvPr/>
          </p:nvGrpSpPr>
          <p:grpSpPr>
            <a:xfrm>
              <a:off x="5829300" y="3092672"/>
              <a:ext cx="533019" cy="674084"/>
              <a:chOff x="5829300" y="3092672"/>
              <a:chExt cx="533019" cy="674084"/>
            </a:xfrm>
          </p:grpSpPr>
          <p:sp>
            <p:nvSpPr>
              <p:cNvPr id="82" name="Полилиния: фигура 136">
                <a:extLst>
                  <a:ext uri="{FF2B5EF4-FFF2-40B4-BE49-F238E27FC236}">
                    <a16:creationId xmlns:a16="http://schemas.microsoft.com/office/drawing/2014/main" id="{9D75F6B0-A246-4028-BF74-FBC598206625}"/>
                  </a:ext>
                </a:extLst>
              </p:cNvPr>
              <p:cNvSpPr/>
              <p:nvPr/>
            </p:nvSpPr>
            <p:spPr>
              <a:xfrm>
                <a:off x="5829300" y="3092672"/>
                <a:ext cx="533019" cy="9525"/>
              </a:xfrm>
              <a:custGeom>
                <a:avLst/>
                <a:gdLst>
                  <a:gd name="connsiteX0" fmla="*/ 0 w 533019"/>
                  <a:gd name="connsiteY0" fmla="*/ 0 h 9525"/>
                  <a:gd name="connsiteX1" fmla="*/ 533019 w 53301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3019" h="9525">
                    <a:moveTo>
                      <a:pt x="0" y="0"/>
                    </a:moveTo>
                    <a:lnTo>
                      <a:pt x="533019" y="0"/>
                    </a:lnTo>
                  </a:path>
                </a:pathLst>
              </a:custGeom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3" name="Полилиния: фигура 137">
                <a:extLst>
                  <a:ext uri="{FF2B5EF4-FFF2-40B4-BE49-F238E27FC236}">
                    <a16:creationId xmlns:a16="http://schemas.microsoft.com/office/drawing/2014/main" id="{4307C528-5AA3-415F-9A4B-194FD877A986}"/>
                  </a:ext>
                </a:extLst>
              </p:cNvPr>
              <p:cNvSpPr/>
              <p:nvPr/>
            </p:nvSpPr>
            <p:spPr>
              <a:xfrm>
                <a:off x="5833300" y="3766756"/>
                <a:ext cx="525018" cy="9525"/>
              </a:xfrm>
              <a:custGeom>
                <a:avLst/>
                <a:gdLst>
                  <a:gd name="connsiteX0" fmla="*/ 0 w 525018"/>
                  <a:gd name="connsiteY0" fmla="*/ 0 h 9525"/>
                  <a:gd name="connsiteX1" fmla="*/ 525018 w 525018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5018" h="9525">
                    <a:moveTo>
                      <a:pt x="0" y="0"/>
                    </a:moveTo>
                    <a:lnTo>
                      <a:pt x="525018" y="0"/>
                    </a:lnTo>
                  </a:path>
                </a:pathLst>
              </a:custGeom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79" name="Полилиния: фигура 138">
              <a:extLst>
                <a:ext uri="{FF2B5EF4-FFF2-40B4-BE49-F238E27FC236}">
                  <a16:creationId xmlns:a16="http://schemas.microsoft.com/office/drawing/2014/main" id="{DF83EA8D-78B7-4BDE-B366-3BBBECD16000}"/>
                </a:ext>
              </a:extLst>
            </p:cNvPr>
            <p:cNvSpPr/>
            <p:nvPr/>
          </p:nvSpPr>
          <p:spPr>
            <a:xfrm>
              <a:off x="6037135" y="3815048"/>
              <a:ext cx="117252" cy="9525"/>
            </a:xfrm>
            <a:custGeom>
              <a:avLst/>
              <a:gdLst>
                <a:gd name="connsiteX0" fmla="*/ 0 w 117252"/>
                <a:gd name="connsiteY0" fmla="*/ 0 h 9525"/>
                <a:gd name="connsiteX1" fmla="*/ 117253 w 1172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52" h="9525">
                  <a:moveTo>
                    <a:pt x="0" y="0"/>
                  </a:moveTo>
                  <a:lnTo>
                    <a:pt x="117253" y="0"/>
                  </a:lnTo>
                </a:path>
              </a:pathLst>
            </a:custGeom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: фигура 139">
              <a:extLst>
                <a:ext uri="{FF2B5EF4-FFF2-40B4-BE49-F238E27FC236}">
                  <a16:creationId xmlns:a16="http://schemas.microsoft.com/office/drawing/2014/main" id="{8749C173-CA99-426A-B78A-56893A5B7699}"/>
                </a:ext>
              </a:extLst>
            </p:cNvPr>
            <p:cNvSpPr/>
            <p:nvPr/>
          </p:nvSpPr>
          <p:spPr>
            <a:xfrm>
              <a:off x="6075330" y="3028188"/>
              <a:ext cx="40957" cy="40957"/>
            </a:xfrm>
            <a:custGeom>
              <a:avLst/>
              <a:gdLst>
                <a:gd name="connsiteX0" fmla="*/ 40957 w 40957"/>
                <a:gd name="connsiteY0" fmla="*/ 20479 h 40957"/>
                <a:gd name="connsiteX1" fmla="*/ 20479 w 40957"/>
                <a:gd name="connsiteY1" fmla="*/ 40958 h 40957"/>
                <a:gd name="connsiteX2" fmla="*/ 0 w 40957"/>
                <a:gd name="connsiteY2" fmla="*/ 20479 h 40957"/>
                <a:gd name="connsiteX3" fmla="*/ 20479 w 40957"/>
                <a:gd name="connsiteY3" fmla="*/ 0 h 40957"/>
                <a:gd name="connsiteX4" fmla="*/ 40957 w 40957"/>
                <a:gd name="connsiteY4" fmla="*/ 20479 h 4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" h="40957">
                  <a:moveTo>
                    <a:pt x="40957" y="20479"/>
                  </a:moveTo>
                  <a:cubicBezTo>
                    <a:pt x="40957" y="31718"/>
                    <a:pt x="31814" y="40958"/>
                    <a:pt x="20479" y="40958"/>
                  </a:cubicBezTo>
                  <a:cubicBezTo>
                    <a:pt x="9144" y="40958"/>
                    <a:pt x="0" y="31814"/>
                    <a:pt x="0" y="20479"/>
                  </a:cubicBezTo>
                  <a:cubicBezTo>
                    <a:pt x="0" y="9144"/>
                    <a:pt x="9144" y="0"/>
                    <a:pt x="20479" y="0"/>
                  </a:cubicBezTo>
                  <a:cubicBezTo>
                    <a:pt x="31718" y="0"/>
                    <a:pt x="40957" y="9144"/>
                    <a:pt x="40957" y="20479"/>
                  </a:cubicBezTo>
                  <a:close/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140">
              <a:extLst>
                <a:ext uri="{FF2B5EF4-FFF2-40B4-BE49-F238E27FC236}">
                  <a16:creationId xmlns:a16="http://schemas.microsoft.com/office/drawing/2014/main" id="{170B7BE9-AFDB-449F-8966-E9F5B7B638B4}"/>
                </a:ext>
              </a:extLst>
            </p:cNvPr>
            <p:cNvSpPr/>
            <p:nvPr/>
          </p:nvSpPr>
          <p:spPr>
            <a:xfrm>
              <a:off x="5829300" y="2990850"/>
              <a:ext cx="533018" cy="877728"/>
            </a:xfrm>
            <a:custGeom>
              <a:avLst/>
              <a:gdLst>
                <a:gd name="connsiteX0" fmla="*/ 533019 w 533018"/>
                <a:gd name="connsiteY0" fmla="*/ 796862 h 877728"/>
                <a:gd name="connsiteX1" fmla="*/ 452152 w 533018"/>
                <a:gd name="connsiteY1" fmla="*/ 877729 h 877728"/>
                <a:gd name="connsiteX2" fmla="*/ 80867 w 533018"/>
                <a:gd name="connsiteY2" fmla="*/ 877729 h 877728"/>
                <a:gd name="connsiteX3" fmla="*/ 0 w 533018"/>
                <a:gd name="connsiteY3" fmla="*/ 796862 h 877728"/>
                <a:gd name="connsiteX4" fmla="*/ 0 w 533018"/>
                <a:gd name="connsiteY4" fmla="*/ 80867 h 877728"/>
                <a:gd name="connsiteX5" fmla="*/ 80867 w 533018"/>
                <a:gd name="connsiteY5" fmla="*/ 0 h 877728"/>
                <a:gd name="connsiteX6" fmla="*/ 452152 w 533018"/>
                <a:gd name="connsiteY6" fmla="*/ 0 h 877728"/>
                <a:gd name="connsiteX7" fmla="*/ 533019 w 533018"/>
                <a:gd name="connsiteY7" fmla="*/ 80867 h 877728"/>
                <a:gd name="connsiteX8" fmla="*/ 533019 w 533018"/>
                <a:gd name="connsiteY8" fmla="*/ 796862 h 87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018" h="877728">
                  <a:moveTo>
                    <a:pt x="533019" y="796862"/>
                  </a:moveTo>
                  <a:cubicBezTo>
                    <a:pt x="533019" y="841534"/>
                    <a:pt x="496824" y="877729"/>
                    <a:pt x="452152" y="877729"/>
                  </a:cubicBezTo>
                  <a:lnTo>
                    <a:pt x="80867" y="877729"/>
                  </a:lnTo>
                  <a:cubicBezTo>
                    <a:pt x="36195" y="877729"/>
                    <a:pt x="0" y="841534"/>
                    <a:pt x="0" y="796862"/>
                  </a:cubicBezTo>
                  <a:lnTo>
                    <a:pt x="0" y="80867"/>
                  </a:lnTo>
                  <a:cubicBezTo>
                    <a:pt x="0" y="36195"/>
                    <a:pt x="36195" y="0"/>
                    <a:pt x="80867" y="0"/>
                  </a:cubicBezTo>
                  <a:lnTo>
                    <a:pt x="452152" y="0"/>
                  </a:lnTo>
                  <a:cubicBezTo>
                    <a:pt x="496824" y="0"/>
                    <a:pt x="533019" y="36195"/>
                    <a:pt x="533019" y="80867"/>
                  </a:cubicBezTo>
                  <a:lnTo>
                    <a:pt x="533019" y="796862"/>
                  </a:lnTo>
                  <a:close/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05212" y="3989827"/>
            <a:ext cx="3428693" cy="60016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Нажмите галочку </a:t>
            </a:r>
            <a:r>
              <a:rPr lang="ru-RU" dirty="0" smtClean="0"/>
              <a:t>и </a:t>
            </a:r>
            <a:r>
              <a:rPr lang="ru-RU" dirty="0"/>
              <a:t>подтвердите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согласие на обработку </a:t>
            </a:r>
            <a:br>
              <a:rPr lang="ru-RU" dirty="0" smtClean="0"/>
            </a:br>
            <a:r>
              <a:rPr lang="ru-RU" dirty="0" smtClean="0"/>
              <a:t>персональных </a:t>
            </a:r>
            <a:r>
              <a:rPr lang="ru-RU" dirty="0"/>
              <a:t>данных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5212" y="5067179"/>
            <a:ext cx="3292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Заполните данные о вашем адресе регистрации по месту жительства </a:t>
            </a: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750" y="4923540"/>
            <a:ext cx="479259" cy="479259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705212" y="5874234"/>
            <a:ext cx="3848168" cy="60016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SMS</a:t>
            </a:r>
            <a:r>
              <a:rPr lang="ru-RU" dirty="0"/>
              <a:t> с </a:t>
            </a:r>
            <a:r>
              <a:rPr lang="ru-RU" dirty="0" smtClean="0"/>
              <a:t>текстом: «</a:t>
            </a:r>
            <a:r>
              <a:rPr lang="ru-RU" dirty="0"/>
              <a:t>Спасибо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регистрацию, </a:t>
            </a:r>
            <a:r>
              <a:rPr lang="ru-RU" dirty="0" smtClean="0"/>
              <a:t>в </a:t>
            </a:r>
            <a:r>
              <a:rPr lang="ru-RU" dirty="0"/>
              <a:t>течение 24 часов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мы </a:t>
            </a:r>
            <a:r>
              <a:rPr lang="ru-RU" dirty="0"/>
              <a:t>проверим ваши данные»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76" y="5856528"/>
            <a:ext cx="589204" cy="58920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086" y="1149396"/>
            <a:ext cx="484096" cy="484096"/>
          </a:xfrm>
          <a:prstGeom prst="rect">
            <a:avLst/>
          </a:prstGeom>
        </p:spPr>
      </p:pic>
      <p:cxnSp>
        <p:nvCxnSpPr>
          <p:cNvPr id="91" name="Прямая соединительная линия 90"/>
          <p:cNvCxnSpPr/>
          <p:nvPr/>
        </p:nvCxnSpPr>
        <p:spPr>
          <a:xfrm>
            <a:off x="5471160" y="863540"/>
            <a:ext cx="4074595" cy="0"/>
          </a:xfrm>
          <a:prstGeom prst="line">
            <a:avLst/>
          </a:prstGeom>
          <a:ln w="15240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5545827" y="1801840"/>
            <a:ext cx="3999928" cy="0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247590" y="99555"/>
            <a:ext cx="6930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8</a:t>
            </a:r>
            <a:endParaRPr lang="ru-RU" sz="6200" dirty="0">
              <a:ln w="15875">
                <a:solidFill>
                  <a:schemeClr val="bg1"/>
                </a:solidFill>
              </a:ln>
              <a:noFill/>
              <a:latin typeface="Bebas Neue Bold" panose="020B0606020202050201" pitchFamily="34" charset="-52"/>
              <a:ea typeface="Roboto Black" panose="02000000000000000000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291927" y="1041378"/>
            <a:ext cx="5248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9</a:t>
            </a:r>
            <a:endParaRPr lang="ru-RU" sz="6200" dirty="0">
              <a:ln w="15875">
                <a:solidFill>
                  <a:schemeClr val="bg1"/>
                </a:solidFill>
              </a:ln>
              <a:noFill/>
              <a:latin typeface="Bebas Neue Bold" panose="020B0606020202050201" pitchFamily="34" charset="-52"/>
              <a:ea typeface="Roboto Black" panose="02000000000000000000" pitchFamily="2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728489" y="2754049"/>
            <a:ext cx="215924" cy="94220"/>
          </a:xfrm>
          <a:prstGeom prst="rect">
            <a:avLst/>
          </a:prstGeom>
          <a:solidFill>
            <a:srgbClr val="2D4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TextBox 109"/>
          <p:cNvSpPr txBox="1"/>
          <p:nvPr/>
        </p:nvSpPr>
        <p:spPr>
          <a:xfrm>
            <a:off x="5708916" y="82572"/>
            <a:ext cx="3684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До и после получения </a:t>
            </a:r>
            <a:r>
              <a:rPr lang="en-US" sz="1100" dirty="0">
                <a:solidFill>
                  <a:schemeClr val="bg1"/>
                </a:solidFill>
              </a:rPr>
              <a:t>SMS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возможна двойная </a:t>
            </a:r>
            <a:r>
              <a:rPr lang="ru-RU" sz="1100" dirty="0">
                <a:solidFill>
                  <a:schemeClr val="bg1"/>
                </a:solidFill>
              </a:rPr>
              <a:t>проверка </a:t>
            </a: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(система может </a:t>
            </a:r>
            <a:r>
              <a:rPr lang="ru-RU" sz="1100" dirty="0">
                <a:solidFill>
                  <a:schemeClr val="bg1"/>
                </a:solidFill>
              </a:rPr>
              <a:t>запросить </a:t>
            </a: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сканы </a:t>
            </a:r>
            <a:r>
              <a:rPr lang="ru-RU" sz="1100" dirty="0">
                <a:solidFill>
                  <a:schemeClr val="bg1"/>
                </a:solidFill>
              </a:rPr>
              <a:t>паспорта </a:t>
            </a:r>
            <a:r>
              <a:rPr lang="ru-RU" sz="1100" dirty="0" smtClean="0">
                <a:solidFill>
                  <a:schemeClr val="bg1"/>
                </a:solidFill>
              </a:rPr>
              <a:t>в </a:t>
            </a:r>
            <a:r>
              <a:rPr lang="ru-RU" sz="1100" dirty="0">
                <a:solidFill>
                  <a:schemeClr val="bg1"/>
                </a:solidFill>
              </a:rPr>
              <a:t>специальном поле</a:t>
            </a:r>
            <a:r>
              <a:rPr lang="ru-RU" sz="1100" dirty="0" smtClean="0">
                <a:solidFill>
                  <a:schemeClr val="bg1"/>
                </a:solidFill>
              </a:rPr>
              <a:t>) 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538" y="224798"/>
            <a:ext cx="502080" cy="502080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5708916" y="1155614"/>
            <a:ext cx="33007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Если процесс регистрации успешно пройден, в период </a:t>
            </a:r>
            <a:r>
              <a:rPr lang="ru-RU" sz="1100" dirty="0" smtClean="0">
                <a:solidFill>
                  <a:schemeClr val="bg1"/>
                </a:solidFill>
              </a:rPr>
              <a:t>с </a:t>
            </a:r>
            <a:r>
              <a:rPr lang="ru-RU" sz="1100" dirty="0">
                <a:solidFill>
                  <a:schemeClr val="bg1"/>
                </a:solidFill>
              </a:rPr>
              <a:t>24 мая по 30 мая, пользователь может голосовать на сайте</a:t>
            </a:r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346" y="1184566"/>
            <a:ext cx="473524" cy="473524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5708916" y="2612794"/>
            <a:ext cx="3335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С 24 мая по 30 мая </a:t>
            </a:r>
            <a:r>
              <a:rPr lang="ru-RU" sz="1100" dirty="0" smtClean="0">
                <a:solidFill>
                  <a:schemeClr val="bg1"/>
                </a:solidFill>
              </a:rPr>
              <a:t>необходимо </a:t>
            </a:r>
            <a:r>
              <a:rPr lang="ru-RU" sz="1100" dirty="0">
                <a:solidFill>
                  <a:schemeClr val="bg1"/>
                </a:solidFill>
              </a:rPr>
              <a:t>зайти </a:t>
            </a: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в </a:t>
            </a:r>
            <a:r>
              <a:rPr lang="ru-RU" sz="1100" dirty="0">
                <a:solidFill>
                  <a:schemeClr val="bg1"/>
                </a:solidFill>
              </a:rPr>
              <a:t>личный кабинет на сайте </a:t>
            </a:r>
            <a:r>
              <a:rPr lang="en-US" sz="1100" dirty="0" smtClean="0">
                <a:solidFill>
                  <a:schemeClr val="bg1"/>
                </a:solidFill>
                <a:latin typeface="+mj-lt"/>
              </a:rPr>
              <a:t>PG</a:t>
            </a:r>
            <a:r>
              <a:rPr lang="ru-RU" sz="1100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1100" dirty="0" smtClean="0">
                <a:solidFill>
                  <a:schemeClr val="bg1"/>
                </a:solidFill>
                <a:latin typeface="+mj-lt"/>
              </a:rPr>
              <a:t>ER</a:t>
            </a:r>
            <a:r>
              <a:rPr lang="ru-RU" sz="1100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1100" dirty="0" smtClean="0">
                <a:solidFill>
                  <a:schemeClr val="bg1"/>
                </a:solidFill>
                <a:latin typeface="+mj-lt"/>
              </a:rPr>
              <a:t>RU</a:t>
            </a:r>
            <a:endParaRPr lang="ru-RU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321300" y="2001667"/>
            <a:ext cx="4261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КАК ГОЛОСОВАТЬ ОНЛАЙН?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5471160" y="3133013"/>
            <a:ext cx="4066014" cy="0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5398770" y="3931902"/>
            <a:ext cx="4138404" cy="0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5545827" y="4886760"/>
            <a:ext cx="3991347" cy="0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5595703" y="5820258"/>
            <a:ext cx="3941471" cy="0"/>
          </a:xfrm>
          <a:prstGeom prst="line">
            <a:avLst/>
          </a:prstGeom>
          <a:ln w="15875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5235199" y="2376648"/>
            <a:ext cx="6930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 smtClean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1</a:t>
            </a:r>
            <a:endParaRPr lang="ru-RU" sz="6200" dirty="0">
              <a:ln w="15875">
                <a:solidFill>
                  <a:schemeClr val="bg1"/>
                </a:solidFill>
              </a:ln>
              <a:noFill/>
              <a:latin typeface="Bebas Neue Bold" panose="020B0606020202050201" pitchFamily="34" charset="-52"/>
              <a:ea typeface="Roboto Black" panose="02000000000000000000" pitchFamily="2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279536" y="3175250"/>
            <a:ext cx="5248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 smtClean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2</a:t>
            </a:r>
            <a:endParaRPr lang="ru-RU" sz="6200" dirty="0">
              <a:ln w="15875">
                <a:solidFill>
                  <a:schemeClr val="bg1"/>
                </a:solidFill>
              </a:ln>
              <a:noFill/>
              <a:latin typeface="Bebas Neue Bold" panose="020B0606020202050201" pitchFamily="34" charset="-52"/>
              <a:ea typeface="Roboto Black" panose="02000000000000000000" pitchFamily="2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279535" y="4128090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 smtClean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3</a:t>
            </a:r>
            <a:endParaRPr lang="ru-RU" sz="6200" dirty="0">
              <a:ln w="15875">
                <a:solidFill>
                  <a:schemeClr val="bg1"/>
                </a:solidFill>
              </a:ln>
              <a:noFill/>
              <a:latin typeface="Bebas Neue Bold" panose="020B0606020202050201" pitchFamily="34" charset="-52"/>
              <a:ea typeface="Roboto Black" panose="02000000000000000000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279535" y="5066647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4</a:t>
            </a:r>
          </a:p>
        </p:txBody>
      </p:sp>
      <p:pic>
        <p:nvPicPr>
          <p:cNvPr id="131" name="Рисунок 130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849" y="2484671"/>
            <a:ext cx="510172" cy="510172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5708916" y="3288946"/>
            <a:ext cx="3043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Голосующий должен поставить галочки во всех бюллетенях 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и нажать кнопку «Подтвердить»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708916" y="3967879"/>
            <a:ext cx="386940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В</a:t>
            </a:r>
            <a:r>
              <a:rPr lang="ru-RU" sz="1100" dirty="0" smtClean="0">
                <a:solidFill>
                  <a:schemeClr val="bg1"/>
                </a:solidFill>
              </a:rPr>
              <a:t>о всплывающим </a:t>
            </a:r>
            <a:r>
              <a:rPr lang="ru-RU" sz="1100" dirty="0">
                <a:solidFill>
                  <a:schemeClr val="bg1"/>
                </a:solidFill>
              </a:rPr>
              <a:t>окне – «Вы уверены</a:t>
            </a:r>
            <a:r>
              <a:rPr lang="ru-RU" sz="1100" dirty="0" smtClean="0">
                <a:solidFill>
                  <a:schemeClr val="bg1"/>
                </a:solidFill>
              </a:rPr>
              <a:t>?»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выбрать </a:t>
            </a:r>
            <a:r>
              <a:rPr lang="ru-RU" sz="1100" dirty="0">
                <a:solidFill>
                  <a:schemeClr val="bg1"/>
                </a:solidFill>
              </a:rPr>
              <a:t>«Да» или «Нет». После </a:t>
            </a:r>
            <a:r>
              <a:rPr lang="ru-RU" sz="1100" dirty="0" smtClean="0">
                <a:solidFill>
                  <a:schemeClr val="bg1"/>
                </a:solidFill>
              </a:rPr>
              <a:t>нажатия 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на </a:t>
            </a:r>
            <a:r>
              <a:rPr lang="ru-RU" sz="1100" dirty="0">
                <a:solidFill>
                  <a:schemeClr val="bg1"/>
                </a:solidFill>
              </a:rPr>
              <a:t>кнопку </a:t>
            </a:r>
            <a:r>
              <a:rPr lang="ru-RU" sz="1100" dirty="0" smtClean="0">
                <a:solidFill>
                  <a:schemeClr val="bg1"/>
                </a:solidFill>
              </a:rPr>
              <a:t>«Да</a:t>
            </a:r>
            <a:r>
              <a:rPr lang="ru-RU" sz="1100" dirty="0">
                <a:solidFill>
                  <a:schemeClr val="bg1"/>
                </a:solidFill>
              </a:rPr>
              <a:t>», </a:t>
            </a:r>
            <a:r>
              <a:rPr lang="ru-RU" sz="1100" dirty="0" smtClean="0">
                <a:solidFill>
                  <a:schemeClr val="bg1"/>
                </a:solidFill>
              </a:rPr>
              <a:t>бюллетень подпишется </a:t>
            </a:r>
            <a:r>
              <a:rPr lang="ru-RU" sz="1100" dirty="0">
                <a:solidFill>
                  <a:schemeClr val="bg1"/>
                </a:solidFill>
              </a:rPr>
              <a:t>«электронным ключом</a:t>
            </a:r>
            <a:r>
              <a:rPr lang="ru-RU" sz="1100" dirty="0" smtClean="0">
                <a:solidFill>
                  <a:schemeClr val="bg1"/>
                </a:solidFill>
              </a:rPr>
              <a:t>», 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данные отправятся на сервер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708916" y="5044092"/>
            <a:ext cx="2942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После </a:t>
            </a:r>
            <a:r>
              <a:rPr lang="ru-RU" sz="1100" dirty="0" smtClean="0">
                <a:solidFill>
                  <a:schemeClr val="bg1"/>
                </a:solidFill>
              </a:rPr>
              <a:t>скачивания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«</a:t>
            </a:r>
            <a:r>
              <a:rPr lang="ru-RU" sz="1100" dirty="0">
                <a:solidFill>
                  <a:schemeClr val="bg1"/>
                </a:solidFill>
              </a:rPr>
              <a:t>уникального ключа» голосования </a:t>
            </a: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появится </a:t>
            </a:r>
            <a:r>
              <a:rPr lang="ru-RU" sz="1100" dirty="0">
                <a:solidFill>
                  <a:schemeClr val="bg1"/>
                </a:solidFill>
              </a:rPr>
              <a:t>уведомление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«Спасибо, Ваш голос принят!»</a:t>
            </a:r>
          </a:p>
        </p:txBody>
      </p:sp>
      <p:pic>
        <p:nvPicPr>
          <p:cNvPr id="136" name="Рисунок 135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08" y="4166588"/>
            <a:ext cx="541052" cy="541052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629" y="5000220"/>
            <a:ext cx="613131" cy="613131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909" y="3967239"/>
            <a:ext cx="474764" cy="474764"/>
          </a:xfrm>
          <a:prstGeom prst="rect">
            <a:avLst/>
          </a:prstGeom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89" y="3293322"/>
            <a:ext cx="474764" cy="47476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885252" y="5961696"/>
            <a:ext cx="3124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</a:t>
            </a:r>
            <a:r>
              <a:rPr lang="ru-RU" spc="300" dirty="0" smtClean="0">
                <a:solidFill>
                  <a:schemeClr val="bg1"/>
                </a:solidFill>
              </a:rPr>
              <a:t>4–</a:t>
            </a:r>
            <a:r>
              <a:rPr lang="ru-RU" dirty="0" smtClean="0">
                <a:solidFill>
                  <a:schemeClr val="bg1"/>
                </a:solidFill>
              </a:rPr>
              <a:t>30 МАЯ 2021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885252" y="6206948"/>
            <a:ext cx="3124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pc="100" dirty="0" smtClean="0">
                <a:solidFill>
                  <a:schemeClr val="bg1"/>
                </a:solidFill>
                <a:latin typeface="+mj-lt"/>
              </a:rPr>
              <a:t>#</a:t>
            </a:r>
            <a:r>
              <a:rPr lang="ru-RU" sz="2200" spc="100" dirty="0" smtClean="0">
                <a:solidFill>
                  <a:schemeClr val="bg1"/>
                </a:solidFill>
                <a:latin typeface="+mj-lt"/>
              </a:rPr>
              <a:t>ТВОЙВЫБОР</a:t>
            </a:r>
            <a:endParaRPr lang="ru-RU" sz="2200" spc="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6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Зачет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</TotalTime>
  <Words>647</Words>
  <Application>Microsoft Office PowerPoint</Application>
  <PresentationFormat>Лист A4 (210x297 мм)</PresentationFormat>
  <Paragraphs>77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Montserrat</vt:lpstr>
      <vt:lpstr>Calibri</vt:lpstr>
      <vt:lpstr>Bebas Neue Bold</vt:lpstr>
      <vt:lpstr>Montserrat ExtraBold</vt:lpstr>
      <vt:lpstr>Roboto Black</vt:lpstr>
      <vt:lpstr>Arial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ВПП "Единая Россия"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Шестакова Юлия Григорьевна</dc:creator>
  <cp:lastModifiedBy>Шестакова Юлия Григорьевна</cp:lastModifiedBy>
  <cp:revision>24</cp:revision>
  <cp:lastPrinted>2021-04-12T15:04:27Z</cp:lastPrinted>
  <dcterms:created xsi:type="dcterms:W3CDTF">2021-04-12T11:25:31Z</dcterms:created>
  <dcterms:modified xsi:type="dcterms:W3CDTF">2021-04-12T15:24:29Z</dcterms:modified>
</cp:coreProperties>
</file>